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1" r:id="rId5"/>
    <p:sldId id="262" r:id="rId6"/>
    <p:sldId id="260" r:id="rId7"/>
    <p:sldId id="263" r:id="rId8"/>
    <p:sldId id="273" r:id="rId9"/>
    <p:sldId id="266" r:id="rId10"/>
    <p:sldId id="265" r:id="rId11"/>
    <p:sldId id="272" r:id="rId12"/>
    <p:sldId id="274" r:id="rId13"/>
    <p:sldId id="269" r:id="rId14"/>
    <p:sldId id="270" r:id="rId15"/>
    <p:sldId id="268" r:id="rId16"/>
    <p:sldId id="271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839" autoAdjust="0"/>
  </p:normalViewPr>
  <p:slideViewPr>
    <p:cSldViewPr snapToGrid="0">
      <p:cViewPr varScale="1">
        <p:scale>
          <a:sx n="48" d="100"/>
          <a:sy n="48" d="100"/>
        </p:scale>
        <p:origin x="1340" y="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674F5-425D-4248-A0EE-2A9D2913C2E7}" type="datetimeFigureOut">
              <a:rPr lang="zh-CN" altLang="en-US" smtClean="0"/>
              <a:t>2019/9/26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49A2D-8550-4277-9B73-C452D61ACC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4915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The last two authors are also the authors of DeepFool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49A2D-8550-4277-9B73-C452D61ACC7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9526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JSMA: perturbs the pixels based on their Saliency score</a:t>
            </a:r>
          </a:p>
          <a:p>
            <a:endParaRPr lang="en-US" altLang="zh-CN" dirty="0"/>
          </a:p>
          <a:p>
            <a:r>
              <a:rPr lang="en-US" altLang="zh-CN" dirty="0"/>
              <a:t>Problems: </a:t>
            </a:r>
          </a:p>
          <a:p>
            <a:pPr marL="228600" indent="-228600">
              <a:buAutoNum type="arabicPeriod"/>
            </a:pPr>
            <a:r>
              <a:rPr lang="en-US" altLang="zh-CN" dirty="0"/>
              <a:t>Current algorithms are all characterized by high complexity. </a:t>
            </a:r>
          </a:p>
          <a:p>
            <a:pPr marL="228600" indent="-228600">
              <a:buAutoNum type="arabicPeriod"/>
            </a:pPr>
            <a:r>
              <a:rPr lang="en-US" altLang="zh-CN" dirty="0"/>
              <a:t>The resulting perturbations usually consist of high magnitude noise, concentrated over a small number of pixels. This makes them quite perceptible.</a:t>
            </a:r>
          </a:p>
          <a:p>
            <a:pPr marL="228600" indent="-228600">
              <a:buAutoNum type="arabicPeriod"/>
            </a:pPr>
            <a:r>
              <a:rPr lang="en-US" altLang="zh-CN" dirty="0"/>
              <a:t>In many cases, the perturbed pixels might even exceed the dynamic range of the image.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49A2D-8550-4277-9B73-C452D61ACC7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899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Observe though that after 25, the sparsity levels seem to remain almost constant.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49A2D-8550-4277-9B73-C452D61ACC79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45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F8BF8B-1289-4E29-AEC9-2381C7AC1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D12CB41-2BA3-442F-87F9-6A7E65E18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169B5E-D87F-4F30-B1DB-80349C43F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4B9-BCC2-41C4-8688-1F8C16B0AB01}" type="datetimeFigureOut">
              <a:rPr lang="zh-CN" altLang="en-US" smtClean="0"/>
              <a:t>2019/9/26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C8E4089-0E5F-4AA0-A6AB-7B146D2D5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EDAD18F-59A3-4EEB-9393-4AF8ADEAF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8008-4F33-4D65-9C58-087B3666D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3904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826FAB-3FA4-489E-9D02-B14EFEAAA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D1E0C98-EE7E-4B89-943F-C0FD2FC8F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175AFC9-18B6-46FB-8A0B-C169F63BD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4B9-BCC2-41C4-8688-1F8C16B0AB01}" type="datetimeFigureOut">
              <a:rPr lang="zh-CN" altLang="en-US" smtClean="0"/>
              <a:t>2019/9/26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7D19F9-0E59-4137-A791-CB514CFB2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813AC6-884F-47C8-8D98-8027CBC19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8008-4F33-4D65-9C58-087B3666D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329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0D867A9-6634-4E08-AFFA-0967A6C990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7AD12CF-5C99-41D7-93A4-F87ECB60F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1A016FA-4F69-4D8B-9424-27E17D795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4B9-BCC2-41C4-8688-1F8C16B0AB01}" type="datetimeFigureOut">
              <a:rPr lang="zh-CN" altLang="en-US" smtClean="0"/>
              <a:t>2019/9/26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AD944E-8C41-4F4A-B3ED-BF1C5F996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7BB0EEB-367A-424C-8BF1-1723EC613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8008-4F33-4D65-9C58-087B3666D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180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6115E4-7171-4E1C-AF38-78746D4FF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5A9F4F-F2EA-47F5-8590-AA3E5DFBC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4AF8E5-2C44-4599-B5EE-DEDF1BB9F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4B9-BCC2-41C4-8688-1F8C16B0AB01}" type="datetimeFigureOut">
              <a:rPr lang="zh-CN" altLang="en-US" smtClean="0"/>
              <a:t>2019/9/26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CC4841-4E97-4265-88E1-CEBAFA6A6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C05E69-E99C-41CC-A2D3-EAB2CC1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8008-4F33-4D65-9C58-087B3666D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992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983549-DC0A-4D51-B22C-D5DF8F9B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58BF7B9-1315-46DA-90B0-453DE7608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E601AD-89B1-43E2-9302-C1D0AA11C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4B9-BCC2-41C4-8688-1F8C16B0AB01}" type="datetimeFigureOut">
              <a:rPr lang="zh-CN" altLang="en-US" smtClean="0"/>
              <a:t>2019/9/26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3A096E-46CB-4B95-8438-5C87CB1BB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823AC7-D01A-4B16-B0E6-8E43C68FD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8008-4F33-4D65-9C58-087B3666D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618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ADAE7F-4558-4E32-B097-BAF202BC4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B6F731-FAEC-4CF9-8242-B3688F0835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A36DD05-88D8-4E4C-94A1-A56FBEC58D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C98F8CB-34B7-490C-A562-053B1D110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4B9-BCC2-41C4-8688-1F8C16B0AB01}" type="datetimeFigureOut">
              <a:rPr lang="zh-CN" altLang="en-US" smtClean="0"/>
              <a:t>2019/9/26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B6DEA3C-4A6D-4C47-AF32-E80412E0D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BFA204D-7645-4097-86C9-40F4918F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8008-4F33-4D65-9C58-087B3666D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0955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2EF0DA-3BE0-4A19-B430-584281F5E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80A78E-C844-4FF1-BF08-3D7281021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6301F11-5DA5-4DCF-AEB0-779A7D166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D0F245B-B1D9-4E24-8AEA-59DCF93E84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EC6E0FA-0527-446B-A65D-B658EC6F34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5A84C0F-238B-439D-9BB6-DFA8EE5F2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4B9-BCC2-41C4-8688-1F8C16B0AB01}" type="datetimeFigureOut">
              <a:rPr lang="zh-CN" altLang="en-US" smtClean="0"/>
              <a:t>2019/9/26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FD71570-CFE8-4D32-9A93-833AB1B86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553A7A0-67C0-4D35-9E9A-7AF0C5F09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8008-4F33-4D65-9C58-087B3666D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126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D78C5E-42FF-45DE-A21B-95D4F995E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FA9FF49-6241-4755-BAA1-DEAF5129F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4B9-BCC2-41C4-8688-1F8C16B0AB01}" type="datetimeFigureOut">
              <a:rPr lang="zh-CN" altLang="en-US" smtClean="0"/>
              <a:t>2019/9/26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A11362A-98A4-4B58-A36B-EE8475CF6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68EDC22-248E-4F09-BB8A-212C45B14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8008-4F33-4D65-9C58-087B3666D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18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D5056C1-207D-48FB-9A66-BD92259EE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4B9-BCC2-41C4-8688-1F8C16B0AB01}" type="datetimeFigureOut">
              <a:rPr lang="zh-CN" altLang="en-US" smtClean="0"/>
              <a:t>2019/9/26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17FD1ED-A98F-4CF9-9F8A-9862137BE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92D25BC-8939-45F0-ACE9-8F6D317EC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8008-4F33-4D65-9C58-087B3666D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4291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3C5A3B-66D4-4886-A8A0-46CD048A9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AA9077-79C3-4586-9E92-478870BA8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FC1AED9-21BE-499C-B3B2-50DEC7FCB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3BE298-2B30-43B8-BDA1-60BFB2106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4B9-BCC2-41C4-8688-1F8C16B0AB01}" type="datetimeFigureOut">
              <a:rPr lang="zh-CN" altLang="en-US" smtClean="0"/>
              <a:t>2019/9/26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F98BF97-FE82-4816-85C8-B55668855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484C4FC-8CE5-4F33-AA1A-FFDB9D90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8008-4F33-4D65-9C58-087B3666D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7352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0297D8-E007-45F5-A09F-07E040A89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EF5697C-090E-4242-BC83-04DAC9BCC9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8DB58AE-38A0-475A-A0D2-9A561F661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C888FB3-F298-4262-B7AE-28FCD0E72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4B9-BCC2-41C4-8688-1F8C16B0AB01}" type="datetimeFigureOut">
              <a:rPr lang="zh-CN" altLang="en-US" smtClean="0"/>
              <a:t>2019/9/26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85A7CF4-C00A-47E0-B62D-05A7F1201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F5DCFD6-24C7-40E1-AC56-E3937500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D8008-4F33-4D65-9C58-087B3666D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783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4738478-178A-4297-B5A0-9BD476EE9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DA20D9A-A4F8-4BCE-8490-1E5777EBD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C79103-AD40-4110-A50B-B27AF1C53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674B9-BCC2-41C4-8688-1F8C16B0AB01}" type="datetimeFigureOut">
              <a:rPr lang="zh-CN" altLang="en-US" smtClean="0"/>
              <a:t>2019/9/26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D2B5FC-72D0-4361-939A-499500590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31B1058-3895-4728-A868-E7F069CEE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D8008-4F33-4D65-9C58-087B3666D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879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72EC08E-1D13-4C7E-A2DF-8F68DBC4E5BA}"/>
              </a:ext>
            </a:extLst>
          </p:cNvPr>
          <p:cNvSpPr txBox="1"/>
          <p:nvPr/>
        </p:nvSpPr>
        <p:spPr>
          <a:xfrm>
            <a:off x="556260" y="1798320"/>
            <a:ext cx="11079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/>
              <a:t>SparseFool: a few pixels make a big difference</a:t>
            </a:r>
            <a:endParaRPr lang="zh-CN" altLang="en-US" sz="40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691F035-30CD-4328-8C64-6F0675CE5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2220" y="3179533"/>
            <a:ext cx="7147560" cy="939394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3A45A004-A80A-419F-ACE3-FB94A0BB7D41}"/>
              </a:ext>
            </a:extLst>
          </p:cNvPr>
          <p:cNvSpPr txBox="1"/>
          <p:nvPr/>
        </p:nvSpPr>
        <p:spPr>
          <a:xfrm>
            <a:off x="3219236" y="4391821"/>
            <a:ext cx="5753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/>
              <a:t>CVPR 2019 Poster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9695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574F710-3EBE-4E3F-9DB1-4BD311A17D42}"/>
              </a:ext>
            </a:extLst>
          </p:cNvPr>
          <p:cNvSpPr txBox="1"/>
          <p:nvPr/>
        </p:nvSpPr>
        <p:spPr>
          <a:xfrm>
            <a:off x="741680" y="574020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Experiments</a:t>
            </a:r>
            <a:endParaRPr lang="zh-CN" altLang="en-US" sz="2800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D2B74E8E-7955-4301-A468-572B13FB2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680" y="2188903"/>
            <a:ext cx="10754728" cy="2480194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76DCD884-9E14-4B6A-9175-48C7D1114553}"/>
              </a:ext>
            </a:extLst>
          </p:cNvPr>
          <p:cNvSpPr txBox="1"/>
          <p:nvPr/>
        </p:nvSpPr>
        <p:spPr>
          <a:xfrm>
            <a:off x="934947" y="1314330"/>
            <a:ext cx="3452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Average Run Time</a:t>
            </a:r>
            <a:endParaRPr lang="zh-CN" altLang="en-US" sz="2400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E377C0F-C852-433F-A967-EB9F947750EB}"/>
              </a:ext>
            </a:extLst>
          </p:cNvPr>
          <p:cNvSpPr/>
          <p:nvPr/>
        </p:nvSpPr>
        <p:spPr>
          <a:xfrm>
            <a:off x="6914508" y="2876764"/>
            <a:ext cx="554804" cy="811658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D51D8AD-76CF-4BA3-A22F-10A6CF81C656}"/>
              </a:ext>
            </a:extLst>
          </p:cNvPr>
          <p:cNvSpPr/>
          <p:nvPr/>
        </p:nvSpPr>
        <p:spPr>
          <a:xfrm>
            <a:off x="9015451" y="2876764"/>
            <a:ext cx="554804" cy="811658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659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0C743B7D-E7E2-4470-8DCB-B7E81CFF3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953" y="2090790"/>
            <a:ext cx="6524094" cy="3262047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6F65E6D7-EBE0-4B67-AFC3-D7AFB9E4BCE9}"/>
              </a:ext>
            </a:extLst>
          </p:cNvPr>
          <p:cNvSpPr txBox="1"/>
          <p:nvPr/>
        </p:nvSpPr>
        <p:spPr>
          <a:xfrm>
            <a:off x="741680" y="574020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Experiments</a:t>
            </a:r>
            <a:endParaRPr lang="zh-CN" altLang="en-US" sz="28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071EFD3-F9AB-47B7-893B-B2DF06708232}"/>
              </a:ext>
            </a:extLst>
          </p:cNvPr>
          <p:cNvSpPr txBox="1"/>
          <p:nvPr/>
        </p:nvSpPr>
        <p:spPr>
          <a:xfrm>
            <a:off x="934947" y="1314330"/>
            <a:ext cx="3452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Average Run Time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2630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09F390CE-8A25-493E-A4F4-C4F0D87FAC24}"/>
              </a:ext>
            </a:extLst>
          </p:cNvPr>
          <p:cNvSpPr txBox="1"/>
          <p:nvPr/>
        </p:nvSpPr>
        <p:spPr>
          <a:xfrm>
            <a:off x="741680" y="574020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Experiments</a:t>
            </a:r>
            <a:endParaRPr lang="zh-CN" altLang="en-US" sz="28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752119D-6B5D-4F98-AFEF-A6A566C24D89}"/>
              </a:ext>
            </a:extLst>
          </p:cNvPr>
          <p:cNvSpPr txBox="1"/>
          <p:nvPr/>
        </p:nvSpPr>
        <p:spPr>
          <a:xfrm>
            <a:off x="934947" y="1314330"/>
            <a:ext cx="3452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Perturbed Pixels</a:t>
            </a:r>
            <a:endParaRPr lang="zh-CN" altLang="en-US" sz="24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30EE247-C570-43AA-9958-3D23EC8BC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074" y="1993085"/>
            <a:ext cx="4981575" cy="462915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76625FB1-9B5B-4088-B6D3-F8009E623C23}"/>
              </a:ext>
            </a:extLst>
          </p:cNvPr>
          <p:cNvSpPr/>
          <p:nvPr/>
        </p:nvSpPr>
        <p:spPr>
          <a:xfrm>
            <a:off x="1859620" y="5113404"/>
            <a:ext cx="2126753" cy="297952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D65F2269-F372-409F-81FF-86BDAB896527}"/>
                  </a:ext>
                </a:extLst>
              </p:cNvPr>
              <p:cNvSpPr txBox="1"/>
              <p:nvPr/>
            </p:nvSpPr>
            <p:spPr>
              <a:xfrm>
                <a:off x="6667928" y="3518898"/>
                <a:ext cx="518039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</a:rPr>
                        <m:t>max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⁡{0,</m:t>
                      </m:r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zh-CN" altLang="en-US" sz="2400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}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min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⁡{255,</m:t>
                      </m:r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zh-CN" altLang="en-US" sz="2400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D65F2269-F372-409F-81FF-86BDAB8965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928" y="3518898"/>
                <a:ext cx="5180393" cy="369332"/>
              </a:xfrm>
              <a:prstGeom prst="rect">
                <a:avLst/>
              </a:prstGeom>
              <a:blipFill>
                <a:blip r:embed="rId3"/>
                <a:stretch>
                  <a:fillRect l="-471" t="-16393" r="-1529" b="-344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7202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B8A3E369-6899-48F8-8160-4E5144D977D7}"/>
              </a:ext>
            </a:extLst>
          </p:cNvPr>
          <p:cNvSpPr txBox="1"/>
          <p:nvPr/>
        </p:nvSpPr>
        <p:spPr>
          <a:xfrm>
            <a:off x="741680" y="574020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Experiments</a:t>
            </a:r>
            <a:endParaRPr lang="zh-CN" altLang="en-US" sz="28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23FAACC-6525-4372-B80D-2985C514E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9067" y="1794599"/>
            <a:ext cx="6716961" cy="332117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8A367EDD-0B34-489C-A14C-FC7EB62481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5682" y="5262905"/>
            <a:ext cx="5256349" cy="1157005"/>
          </a:xfrm>
          <a:prstGeom prst="rect">
            <a:avLst/>
          </a:prstGeom>
        </p:spPr>
      </p:pic>
      <p:sp>
        <p:nvSpPr>
          <p:cNvPr id="8" name="椭圆 7">
            <a:extLst>
              <a:ext uri="{FF2B5EF4-FFF2-40B4-BE49-F238E27FC236}">
                <a16:creationId xmlns:a16="http://schemas.microsoft.com/office/drawing/2014/main" id="{48B5EC12-9652-47B0-8E5E-D9C0C635AB47}"/>
              </a:ext>
            </a:extLst>
          </p:cNvPr>
          <p:cNvSpPr/>
          <p:nvPr/>
        </p:nvSpPr>
        <p:spPr>
          <a:xfrm>
            <a:off x="2481943" y="2656114"/>
            <a:ext cx="1121228" cy="1121229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82E01B2-C922-4199-A055-283E0334D60D}"/>
              </a:ext>
            </a:extLst>
          </p:cNvPr>
          <p:cNvSpPr txBox="1"/>
          <p:nvPr/>
        </p:nvSpPr>
        <p:spPr>
          <a:xfrm>
            <a:off x="934947" y="1314330"/>
            <a:ext cx="3452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Perturbed Pixels</a:t>
            </a:r>
            <a:endParaRPr lang="zh-CN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6F82603C-6553-4EA9-A669-8D5B9E5C256B}"/>
                  </a:ext>
                </a:extLst>
              </p:cNvPr>
              <p:cNvSpPr txBox="1"/>
              <p:nvPr/>
            </p:nvSpPr>
            <p:spPr>
              <a:xfrm>
                <a:off x="4119937" y="1360496"/>
                <a:ext cx="518039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</a:rPr>
                        <m:t>max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⁡{0,</m:t>
                      </m:r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zh-CN" altLang="en-US" sz="2400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}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min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⁡{255,</m:t>
                      </m:r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zh-CN" altLang="en-US" sz="2400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6F82603C-6553-4EA9-A669-8D5B9E5C2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937" y="1360496"/>
                <a:ext cx="5180393" cy="369332"/>
              </a:xfrm>
              <a:prstGeom prst="rect">
                <a:avLst/>
              </a:prstGeom>
              <a:blipFill>
                <a:blip r:embed="rId4"/>
                <a:stretch>
                  <a:fillRect l="-471" t="-16393" r="-1529" b="-344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矩形 10">
            <a:extLst>
              <a:ext uri="{FF2B5EF4-FFF2-40B4-BE49-F238E27FC236}">
                <a16:creationId xmlns:a16="http://schemas.microsoft.com/office/drawing/2014/main" id="{B9CE31A9-F4DC-48C4-97E3-01ABCBBD2551}"/>
              </a:ext>
            </a:extLst>
          </p:cNvPr>
          <p:cNvSpPr/>
          <p:nvPr/>
        </p:nvSpPr>
        <p:spPr>
          <a:xfrm>
            <a:off x="9862933" y="2761449"/>
            <a:ext cx="1539204" cy="1146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/>
              <a:t>amphibian</a:t>
            </a:r>
            <a:endParaRPr lang="en-US" altLang="zh-CN" sz="2400" dirty="0"/>
          </a:p>
          <a:p>
            <a:pPr algn="ctr">
              <a:lnSpc>
                <a:spcPct val="150000"/>
              </a:lnSpc>
            </a:pPr>
            <a:r>
              <a:rPr lang="zh-CN" altLang="en-US" sz="2400" dirty="0"/>
              <a:t>两栖动物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B7323A9-D16F-4FFE-975E-E1D6560F3E79}"/>
              </a:ext>
            </a:extLst>
          </p:cNvPr>
          <p:cNvSpPr/>
          <p:nvPr/>
        </p:nvSpPr>
        <p:spPr>
          <a:xfrm>
            <a:off x="9710056" y="2598270"/>
            <a:ext cx="1930563" cy="155629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663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C7082FB-BCC5-4416-8359-D58451DB5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446" y="1180137"/>
            <a:ext cx="6260615" cy="405152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B04C10DB-4936-4127-AF91-2155E24B5ED0}"/>
              </a:ext>
            </a:extLst>
          </p:cNvPr>
          <p:cNvSpPr txBox="1"/>
          <p:nvPr/>
        </p:nvSpPr>
        <p:spPr>
          <a:xfrm>
            <a:off x="741680" y="574020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Experiments</a:t>
            </a:r>
            <a:endParaRPr lang="zh-CN" altLang="en-US" sz="28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A479BA1-399F-418F-BD54-1FAD79AFE7B1}"/>
              </a:ext>
            </a:extLst>
          </p:cNvPr>
          <p:cNvSpPr txBox="1"/>
          <p:nvPr/>
        </p:nvSpPr>
        <p:spPr>
          <a:xfrm>
            <a:off x="934947" y="1314330"/>
            <a:ext cx="3452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Perturbed Pixels</a:t>
            </a:r>
            <a:endParaRPr lang="zh-CN" altLang="en-US" sz="24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0AE1A51-E772-464A-BB52-43E7338C67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2446" y="5543670"/>
            <a:ext cx="6019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992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234B05FE-3ED2-4368-84F0-CE4AF3D3F4BB}"/>
              </a:ext>
            </a:extLst>
          </p:cNvPr>
          <p:cNvSpPr txBox="1"/>
          <p:nvPr/>
        </p:nvSpPr>
        <p:spPr>
          <a:xfrm>
            <a:off x="741680" y="574020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Experiments</a:t>
            </a:r>
            <a:endParaRPr lang="zh-CN" altLang="en-US" sz="28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F818D66-735B-4575-89D6-2DEF8F2ADB0C}"/>
              </a:ext>
            </a:extLst>
          </p:cNvPr>
          <p:cNvSpPr txBox="1"/>
          <p:nvPr/>
        </p:nvSpPr>
        <p:spPr>
          <a:xfrm>
            <a:off x="934947" y="1314330"/>
            <a:ext cx="3452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Transferability</a:t>
            </a:r>
            <a:endParaRPr lang="zh-CN" altLang="en-US" sz="24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AA3A3CE-97A5-4B6D-8D2C-66B4D2531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5402" y="1877785"/>
            <a:ext cx="7321195" cy="348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621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859657CD-DAA5-4414-98EC-460085BEEF67}"/>
              </a:ext>
            </a:extLst>
          </p:cNvPr>
          <p:cNvSpPr txBox="1"/>
          <p:nvPr/>
        </p:nvSpPr>
        <p:spPr>
          <a:xfrm>
            <a:off x="741680" y="574020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Conclusion</a:t>
            </a:r>
            <a:endParaRPr lang="zh-CN" altLang="en-US" sz="2800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EA32307-38A5-41E7-8295-1AE50068DC56}"/>
              </a:ext>
            </a:extLst>
          </p:cNvPr>
          <p:cNvSpPr/>
          <p:nvPr/>
        </p:nvSpPr>
        <p:spPr>
          <a:xfrm>
            <a:off x="1250023" y="1292647"/>
            <a:ext cx="10072098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P</a:t>
            </a:r>
            <a:r>
              <a:rPr lang="zh-CN" altLang="en-US" sz="2400" dirty="0"/>
              <a:t>rovide a novel geometry inspired sparse attack algorithm that is fast and can scale to high dimensional data</a:t>
            </a:r>
            <a:r>
              <a:rPr lang="en-US" altLang="zh-CN" sz="2400" dirty="0"/>
              <a:t>.</a:t>
            </a:r>
            <a:endParaRPr lang="zh-CN" altLang="en-US" sz="24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6E79B06-7A59-4E7F-A7C0-2B6736F87A4F}"/>
              </a:ext>
            </a:extLst>
          </p:cNvPr>
          <p:cNvSpPr txBox="1"/>
          <p:nvPr/>
        </p:nvSpPr>
        <p:spPr>
          <a:xfrm>
            <a:off x="741680" y="2781251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Comments</a:t>
            </a:r>
            <a:endParaRPr lang="zh-CN" altLang="en-US" sz="28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CCA3142-5474-4270-A0FC-348C19674B0B}"/>
              </a:ext>
            </a:extLst>
          </p:cNvPr>
          <p:cNvSpPr/>
          <p:nvPr/>
        </p:nvSpPr>
        <p:spPr>
          <a:xfrm>
            <a:off x="1250023" y="3573750"/>
            <a:ext cx="10072098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Average time on generating adversarial samples on ImageNet dataset is still long.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Transferability is not good.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0463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EEA08D76-046B-4F29-B396-BF61D1259EC7}"/>
              </a:ext>
            </a:extLst>
          </p:cNvPr>
          <p:cNvSpPr txBox="1"/>
          <p:nvPr/>
        </p:nvSpPr>
        <p:spPr>
          <a:xfrm>
            <a:off x="741680" y="574020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Sparse Perturbations</a:t>
            </a:r>
            <a:endParaRPr lang="zh-CN" altLang="en-US" sz="28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B84B7A0-292A-4D81-8446-3C479D895686}"/>
              </a:ext>
            </a:extLst>
          </p:cNvPr>
          <p:cNvSpPr txBox="1"/>
          <p:nvPr/>
        </p:nvSpPr>
        <p:spPr>
          <a:xfrm>
            <a:off x="1036320" y="1239520"/>
            <a:ext cx="894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What is “Sparse Perturbations” ?</a:t>
            </a:r>
            <a:endParaRPr lang="zh-CN" altLang="en-US" sz="2400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82DE554-1D7A-41C7-B21B-27EBBD98DB1A}"/>
              </a:ext>
            </a:extLst>
          </p:cNvPr>
          <p:cNvSpPr/>
          <p:nvPr/>
        </p:nvSpPr>
        <p:spPr>
          <a:xfrm>
            <a:off x="1584960" y="1843465"/>
            <a:ext cx="10403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Altering </a:t>
            </a:r>
            <a:r>
              <a:rPr lang="zh-CN" altLang="en-US" sz="2400" dirty="0"/>
              <a:t>only a </a:t>
            </a:r>
            <a:r>
              <a:rPr lang="zh-CN" altLang="en-US" sz="2400" dirty="0">
                <a:solidFill>
                  <a:srgbClr val="C00000"/>
                </a:solidFill>
              </a:rPr>
              <a:t>small fraction of </a:t>
            </a:r>
            <a:r>
              <a:rPr lang="zh-CN" altLang="en-US" sz="2400" dirty="0"/>
              <a:t>the input </a:t>
            </a:r>
            <a:r>
              <a:rPr lang="en-US" altLang="zh-CN" sz="2400" dirty="0"/>
              <a:t>and</a:t>
            </a:r>
            <a:r>
              <a:rPr lang="zh-CN" altLang="en-US" sz="2400" dirty="0"/>
              <a:t> DNNs </a:t>
            </a:r>
            <a:r>
              <a:rPr lang="en-US" altLang="zh-CN" sz="2400" dirty="0"/>
              <a:t>will</a:t>
            </a:r>
            <a:r>
              <a:rPr lang="zh-CN" altLang="en-US" sz="2400" dirty="0"/>
              <a:t> misclassify an image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318EAA9-0BAA-40E5-BA4F-407CF7D1BA7C}"/>
              </a:ext>
            </a:extLst>
          </p:cNvPr>
          <p:cNvSpPr txBox="1"/>
          <p:nvPr/>
        </p:nvSpPr>
        <p:spPr>
          <a:xfrm>
            <a:off x="1033780" y="2429721"/>
            <a:ext cx="4257040" cy="4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Existing Method</a:t>
            </a:r>
            <a:endParaRPr lang="zh-CN" altLang="en-US" sz="24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8A27578-7F77-4998-9725-91AD687558B1}"/>
              </a:ext>
            </a:extLst>
          </p:cNvPr>
          <p:cNvSpPr/>
          <p:nvPr/>
        </p:nvSpPr>
        <p:spPr>
          <a:xfrm>
            <a:off x="1610360" y="3033666"/>
            <a:ext cx="87833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JSMA </a:t>
            </a:r>
            <a:r>
              <a:rPr lang="zh-CN" altLang="en-US" sz="2400" dirty="0"/>
              <a:t>、</a:t>
            </a:r>
            <a:r>
              <a:rPr lang="en-US" altLang="zh-CN" sz="2400" dirty="0"/>
              <a:t>Evolutionary Algorithms</a:t>
            </a:r>
            <a:r>
              <a:rPr lang="zh-CN" altLang="en-US" sz="2400" dirty="0"/>
              <a:t> 、</a:t>
            </a:r>
            <a:r>
              <a:rPr lang="en-US" altLang="zh-CN" sz="2400" dirty="0"/>
              <a:t>Greedy local search Algorithm</a:t>
            </a:r>
            <a:endParaRPr lang="zh-CN" altLang="en-US" sz="24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734AEC2-61F9-4250-9B80-74B1BE36426E}"/>
              </a:ext>
            </a:extLst>
          </p:cNvPr>
          <p:cNvSpPr txBox="1"/>
          <p:nvPr/>
        </p:nvSpPr>
        <p:spPr>
          <a:xfrm>
            <a:off x="1033780" y="3593501"/>
            <a:ext cx="4171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Problems</a:t>
            </a:r>
            <a:endParaRPr lang="zh-CN" altLang="en-US" sz="2400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952FFABF-5510-4A49-A3D5-722A6D252BBE}"/>
              </a:ext>
            </a:extLst>
          </p:cNvPr>
          <p:cNvSpPr txBox="1"/>
          <p:nvPr/>
        </p:nvSpPr>
        <p:spPr>
          <a:xfrm>
            <a:off x="1610360" y="4144502"/>
            <a:ext cx="404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1. High complexity.</a:t>
            </a:r>
            <a:endParaRPr lang="zh-CN" altLang="en-US" sz="2400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49B7A809-18F2-4578-93B2-AEE6B5C6400D}"/>
              </a:ext>
            </a:extLst>
          </p:cNvPr>
          <p:cNvSpPr txBox="1"/>
          <p:nvPr/>
        </p:nvSpPr>
        <p:spPr>
          <a:xfrm>
            <a:off x="1584960" y="4695503"/>
            <a:ext cx="404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2. High magnitude noise.</a:t>
            </a:r>
            <a:endParaRPr lang="zh-CN" altLang="en-US" sz="2400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274BE207-B8A0-4CF8-B489-F085C32DFE58}"/>
              </a:ext>
            </a:extLst>
          </p:cNvPr>
          <p:cNvSpPr txBox="1"/>
          <p:nvPr/>
        </p:nvSpPr>
        <p:spPr>
          <a:xfrm>
            <a:off x="1610360" y="5255338"/>
            <a:ext cx="6446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3. Exceed the dynamic range of the image.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9281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C5583218-782B-44BE-B73B-F9AFA237F44C}"/>
              </a:ext>
            </a:extLst>
          </p:cNvPr>
          <p:cNvSpPr txBox="1"/>
          <p:nvPr/>
        </p:nvSpPr>
        <p:spPr>
          <a:xfrm>
            <a:off x="741680" y="574020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Motivation</a:t>
            </a:r>
            <a:endParaRPr lang="zh-CN" altLang="en-US" sz="2800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B994DB5-8E3F-4DE2-BA6F-8CED841F4E66}"/>
              </a:ext>
            </a:extLst>
          </p:cNvPr>
          <p:cNvSpPr/>
          <p:nvPr/>
        </p:nvSpPr>
        <p:spPr>
          <a:xfrm>
            <a:off x="1054813" y="1374840"/>
            <a:ext cx="7298076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E</a:t>
            </a:r>
            <a:r>
              <a:rPr lang="zh-CN" altLang="en-US" sz="2400" dirty="0"/>
              <a:t>fﬁcient way to compute sparse perturbations</a:t>
            </a:r>
            <a:r>
              <a:rPr lang="en-US" altLang="zh-CN" sz="2400" dirty="0"/>
              <a:t>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E</a:t>
            </a:r>
            <a:r>
              <a:rPr lang="zh-CN" altLang="en-US" sz="2400" dirty="0"/>
              <a:t>nsur</a:t>
            </a:r>
            <a:r>
              <a:rPr lang="en-US" altLang="zh-CN" sz="2400" dirty="0"/>
              <a:t>e</a:t>
            </a:r>
            <a:r>
              <a:rPr lang="zh-CN" altLang="en-US" sz="2400" dirty="0"/>
              <a:t> the validity of the perturbed pixels.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A30394E-9EFB-4E89-BE76-7C50C36BC6B5}"/>
              </a:ext>
            </a:extLst>
          </p:cNvPr>
          <p:cNvSpPr/>
          <p:nvPr/>
        </p:nvSpPr>
        <p:spPr>
          <a:xfrm>
            <a:off x="1054813" y="3572057"/>
            <a:ext cx="10784262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C00000"/>
                </a:solidFill>
              </a:rPr>
              <a:t>1.The number of pixels </a:t>
            </a:r>
            <a:r>
              <a:rPr lang="en-US" altLang="zh-CN" sz="2400" dirty="0"/>
              <a:t>changed should be as small as possible.  </a:t>
            </a:r>
            <a:r>
              <a:rPr lang="en-US" altLang="zh-CN" sz="2400" dirty="0">
                <a:solidFill>
                  <a:srgbClr val="C00000"/>
                </a:solidFill>
              </a:rPr>
              <a:t>!!!!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 (sparse perturbation)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C00000"/>
                </a:solidFill>
              </a:rPr>
              <a:t>2.The magnitude </a:t>
            </a:r>
            <a:r>
              <a:rPr lang="en-US" altLang="zh-CN" sz="2400" dirty="0"/>
              <a:t>of each perturbed pixel should be as small as possible</a:t>
            </a:r>
            <a:r>
              <a:rPr lang="zh-CN" altLang="en-US" sz="2400" dirty="0"/>
              <a:t>. </a:t>
            </a:r>
            <a:r>
              <a:rPr lang="en-US" altLang="zh-CN" sz="2400" dirty="0">
                <a:solidFill>
                  <a:srgbClr val="C00000"/>
                </a:solidFill>
              </a:rPr>
              <a:t>!!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(validity)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FA404B5-4DA7-4A46-87B6-E4D5EE46CA95}"/>
              </a:ext>
            </a:extLst>
          </p:cNvPr>
          <p:cNvSpPr txBox="1"/>
          <p:nvPr/>
        </p:nvSpPr>
        <p:spPr>
          <a:xfrm>
            <a:off x="741680" y="2762724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Constraints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99658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0424F3B6-61B3-4892-9BF6-AE1E85B01A0B}"/>
              </a:ext>
            </a:extLst>
          </p:cNvPr>
          <p:cNvSpPr txBox="1"/>
          <p:nvPr/>
        </p:nvSpPr>
        <p:spPr>
          <a:xfrm>
            <a:off x="741680" y="574020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SparseFool</a:t>
            </a:r>
            <a:endParaRPr lang="zh-CN" altLang="en-US" sz="28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0DC9C36-539C-4D32-9D9B-6E776445EC76}"/>
              </a:ext>
            </a:extLst>
          </p:cNvPr>
          <p:cNvSpPr txBox="1"/>
          <p:nvPr/>
        </p:nvSpPr>
        <p:spPr>
          <a:xfrm>
            <a:off x="1181528" y="1304236"/>
            <a:ext cx="5948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If the boundary is a line (2D)</a:t>
            </a:r>
            <a:endParaRPr lang="zh-CN" altLang="en-US" sz="2400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49B04726-B64C-47CC-9541-77D4A3EB93F9}"/>
              </a:ext>
            </a:extLst>
          </p:cNvPr>
          <p:cNvCxnSpPr>
            <a:cxnSpLocks/>
          </p:cNvCxnSpPr>
          <p:nvPr/>
        </p:nvCxnSpPr>
        <p:spPr>
          <a:xfrm>
            <a:off x="3734602" y="2277166"/>
            <a:ext cx="5573028" cy="24616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7448F5B8-4568-4F7B-9503-B56C0FDB4DF2}"/>
                  </a:ext>
                </a:extLst>
              </p:cNvPr>
              <p:cNvSpPr txBox="1"/>
              <p:nvPr/>
            </p:nvSpPr>
            <p:spPr>
              <a:xfrm>
                <a:off x="4431646" y="4023901"/>
                <a:ext cx="10993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zh-CN" altLang="en-US" sz="2400" b="1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7448F5B8-4568-4F7B-9503-B56C0FDB4D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1646" y="4023901"/>
                <a:ext cx="1099335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椭圆 10">
            <a:extLst>
              <a:ext uri="{FF2B5EF4-FFF2-40B4-BE49-F238E27FC236}">
                <a16:creationId xmlns:a16="http://schemas.microsoft.com/office/drawing/2014/main" id="{A8E3BDA0-17E2-40FF-A644-1AAEF43CE73E}"/>
              </a:ext>
            </a:extLst>
          </p:cNvPr>
          <p:cNvSpPr/>
          <p:nvPr/>
        </p:nvSpPr>
        <p:spPr>
          <a:xfrm>
            <a:off x="4745688" y="396990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1AFCFB94-2EDC-47AA-AF18-C6453B35D35F}"/>
              </a:ext>
            </a:extLst>
          </p:cNvPr>
          <p:cNvCxnSpPr/>
          <p:nvPr/>
        </p:nvCxnSpPr>
        <p:spPr>
          <a:xfrm>
            <a:off x="986319" y="5250094"/>
            <a:ext cx="144362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EF1090A0-DF9A-4939-8CC0-431E0DDA2775}"/>
              </a:ext>
            </a:extLst>
          </p:cNvPr>
          <p:cNvCxnSpPr>
            <a:cxnSpLocks/>
          </p:cNvCxnSpPr>
          <p:nvPr/>
        </p:nvCxnSpPr>
        <p:spPr>
          <a:xfrm rot="-5400000">
            <a:off x="459716" y="4847689"/>
            <a:ext cx="144362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F2C9438B-F296-4D50-ADEB-9B19C2FFF2E2}"/>
                  </a:ext>
                </a:extLst>
              </p:cNvPr>
              <p:cNvSpPr txBox="1"/>
              <p:nvPr/>
            </p:nvSpPr>
            <p:spPr>
              <a:xfrm>
                <a:off x="2155165" y="5200170"/>
                <a:ext cx="5495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zh-CN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F2C9438B-F296-4D50-ADEB-9B19C2FFF2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5" y="5200170"/>
                <a:ext cx="54955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8A860DC3-D4B4-4448-8608-8C9A837D3ECD}"/>
                  </a:ext>
                </a:extLst>
              </p:cNvPr>
              <p:cNvSpPr txBox="1"/>
              <p:nvPr/>
            </p:nvSpPr>
            <p:spPr>
              <a:xfrm>
                <a:off x="741680" y="3885441"/>
                <a:ext cx="5495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zh-CN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8A860DC3-D4B4-4448-8608-8C9A837D3E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80" y="3885441"/>
                <a:ext cx="549558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图片 16">
            <a:extLst>
              <a:ext uri="{FF2B5EF4-FFF2-40B4-BE49-F238E27FC236}">
                <a16:creationId xmlns:a16="http://schemas.microsoft.com/office/drawing/2014/main" id="{75FB54E2-00D2-4AE4-BA17-8313823603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53559" y="4485566"/>
            <a:ext cx="603281" cy="457223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CF588E44-46A6-4209-A7D5-7E041A1127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3996" y="2277166"/>
            <a:ext cx="1124008" cy="419122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500DBB8E-0322-446B-AFC2-C385628793A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84370" y="3298876"/>
            <a:ext cx="1003352" cy="368319"/>
          </a:xfrm>
          <a:prstGeom prst="rect">
            <a:avLst/>
          </a:prstGeom>
        </p:spPr>
      </p:pic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6D9662ED-BC2D-4E90-86D1-778E8435A8FA}"/>
              </a:ext>
            </a:extLst>
          </p:cNvPr>
          <p:cNvCxnSpPr>
            <a:cxnSpLocks/>
          </p:cNvCxnSpPr>
          <p:nvPr/>
        </p:nvCxnSpPr>
        <p:spPr>
          <a:xfrm flipV="1">
            <a:off x="4799688" y="2722304"/>
            <a:ext cx="0" cy="124759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8A84FF33-793F-4E9A-8421-0734FB1A5E3B}"/>
              </a:ext>
            </a:extLst>
          </p:cNvPr>
          <p:cNvCxnSpPr>
            <a:cxnSpLocks/>
          </p:cNvCxnSpPr>
          <p:nvPr/>
        </p:nvCxnSpPr>
        <p:spPr>
          <a:xfrm>
            <a:off x="4853688" y="4023901"/>
            <a:ext cx="2796792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887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A76EDDDD-64C0-4D5F-8472-7C74294E652B}"/>
              </a:ext>
            </a:extLst>
          </p:cNvPr>
          <p:cNvSpPr txBox="1"/>
          <p:nvPr/>
        </p:nvSpPr>
        <p:spPr>
          <a:xfrm>
            <a:off x="741680" y="574020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SparseFool</a:t>
            </a:r>
            <a:endParaRPr lang="zh-CN" altLang="en-US" sz="28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507DCD9-42FE-4541-9312-F116D67B8902}"/>
              </a:ext>
            </a:extLst>
          </p:cNvPr>
          <p:cNvSpPr txBox="1"/>
          <p:nvPr/>
        </p:nvSpPr>
        <p:spPr>
          <a:xfrm>
            <a:off x="1181528" y="1304236"/>
            <a:ext cx="5948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If the boundary is a line (2D)</a:t>
            </a:r>
            <a:endParaRPr lang="zh-CN" altLang="en-US" sz="2400" dirty="0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886FE804-5812-455B-BA3E-00801D14BD40}"/>
              </a:ext>
            </a:extLst>
          </p:cNvPr>
          <p:cNvCxnSpPr>
            <a:cxnSpLocks/>
          </p:cNvCxnSpPr>
          <p:nvPr/>
        </p:nvCxnSpPr>
        <p:spPr>
          <a:xfrm>
            <a:off x="3734602" y="2277166"/>
            <a:ext cx="5573028" cy="24616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6CA6BF1-999D-4471-A83A-023385EBE6A1}"/>
                  </a:ext>
                </a:extLst>
              </p:cNvPr>
              <p:cNvSpPr txBox="1"/>
              <p:nvPr/>
            </p:nvSpPr>
            <p:spPr>
              <a:xfrm>
                <a:off x="4431646" y="4023901"/>
                <a:ext cx="10993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zh-CN" altLang="en-US" sz="2400" b="1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6CA6BF1-999D-4471-A83A-023385EBE6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1646" y="4023901"/>
                <a:ext cx="1099335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椭圆 7">
            <a:extLst>
              <a:ext uri="{FF2B5EF4-FFF2-40B4-BE49-F238E27FC236}">
                <a16:creationId xmlns:a16="http://schemas.microsoft.com/office/drawing/2014/main" id="{A1694CEB-1ECF-4220-B867-65A76F38566D}"/>
              </a:ext>
            </a:extLst>
          </p:cNvPr>
          <p:cNvSpPr/>
          <p:nvPr/>
        </p:nvSpPr>
        <p:spPr>
          <a:xfrm>
            <a:off x="4745688" y="396990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82217D7A-C2E1-40F8-A4A6-9BE21E80B265}"/>
              </a:ext>
            </a:extLst>
          </p:cNvPr>
          <p:cNvCxnSpPr/>
          <p:nvPr/>
        </p:nvCxnSpPr>
        <p:spPr>
          <a:xfrm>
            <a:off x="986319" y="5250094"/>
            <a:ext cx="144362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5D66BF95-714B-4842-9CD8-6F7F047FDA3D}"/>
              </a:ext>
            </a:extLst>
          </p:cNvPr>
          <p:cNvCxnSpPr>
            <a:cxnSpLocks/>
          </p:cNvCxnSpPr>
          <p:nvPr/>
        </p:nvCxnSpPr>
        <p:spPr>
          <a:xfrm rot="-5400000">
            <a:off x="459716" y="4847689"/>
            <a:ext cx="144362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47A1DFA1-F66C-4813-AA0D-AEFA0D8C358E}"/>
                  </a:ext>
                </a:extLst>
              </p:cNvPr>
              <p:cNvSpPr txBox="1"/>
              <p:nvPr/>
            </p:nvSpPr>
            <p:spPr>
              <a:xfrm>
                <a:off x="2155165" y="5200170"/>
                <a:ext cx="5495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zh-CN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47A1DFA1-F66C-4813-AA0D-AEFA0D8C3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5" y="5200170"/>
                <a:ext cx="54955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59A44CE-F4D5-4E69-9118-E6DF2615D1E2}"/>
                  </a:ext>
                </a:extLst>
              </p:cNvPr>
              <p:cNvSpPr txBox="1"/>
              <p:nvPr/>
            </p:nvSpPr>
            <p:spPr>
              <a:xfrm>
                <a:off x="741680" y="3885441"/>
                <a:ext cx="5495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zh-CN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59A44CE-F4D5-4E69-9118-E6DF2615D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80" y="3885441"/>
                <a:ext cx="549558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图片 12">
            <a:extLst>
              <a:ext uri="{FF2B5EF4-FFF2-40B4-BE49-F238E27FC236}">
                <a16:creationId xmlns:a16="http://schemas.microsoft.com/office/drawing/2014/main" id="{17DC7CBA-A352-4156-8BA6-F18763F336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53559" y="4485566"/>
            <a:ext cx="603281" cy="457223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B48B017F-A46F-441A-B63B-F8BFD052FD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3996" y="2277166"/>
            <a:ext cx="1124008" cy="419122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928D7B92-2F8C-4029-9040-56717600C3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84370" y="3298876"/>
            <a:ext cx="1003352" cy="368319"/>
          </a:xfrm>
          <a:prstGeom prst="rect">
            <a:avLst/>
          </a:prstGeom>
        </p:spPr>
      </p:pic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0964B049-3F1C-417C-B828-E2BE4B31E30B}"/>
              </a:ext>
            </a:extLst>
          </p:cNvPr>
          <p:cNvCxnSpPr>
            <a:cxnSpLocks/>
          </p:cNvCxnSpPr>
          <p:nvPr/>
        </p:nvCxnSpPr>
        <p:spPr>
          <a:xfrm flipV="1">
            <a:off x="4799688" y="2722304"/>
            <a:ext cx="0" cy="124759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2E133480-764F-4FC0-BC40-F62AB9DA1137}"/>
              </a:ext>
            </a:extLst>
          </p:cNvPr>
          <p:cNvCxnSpPr>
            <a:cxnSpLocks/>
          </p:cNvCxnSpPr>
          <p:nvPr/>
        </p:nvCxnSpPr>
        <p:spPr>
          <a:xfrm>
            <a:off x="4853688" y="4023901"/>
            <a:ext cx="2796792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77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CFC9433-91B1-4E32-A029-D11294D6B117}"/>
              </a:ext>
            </a:extLst>
          </p:cNvPr>
          <p:cNvSpPr txBox="1"/>
          <p:nvPr/>
        </p:nvSpPr>
        <p:spPr>
          <a:xfrm>
            <a:off x="741680" y="574020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SparseFool</a:t>
            </a:r>
            <a:endParaRPr lang="zh-CN" altLang="en-US" sz="28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EEAE11A-3432-488D-88D0-FDA8EF3F0247}"/>
              </a:ext>
            </a:extLst>
          </p:cNvPr>
          <p:cNvSpPr txBox="1"/>
          <p:nvPr/>
        </p:nvSpPr>
        <p:spPr>
          <a:xfrm>
            <a:off x="1181528" y="1304236"/>
            <a:ext cx="10032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If the boundary is not a line, but we know a point on the boundary (2D)</a:t>
            </a:r>
            <a:endParaRPr lang="zh-CN" altLang="en-US" sz="24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90AD7BE2-8566-448D-94CE-AA8D7DDC8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944" y="2168460"/>
            <a:ext cx="6413830" cy="2521080"/>
          </a:xfrm>
          <a:prstGeom prst="rect">
            <a:avLst/>
          </a:prstGeom>
        </p:spPr>
      </p:pic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51B4E569-273B-45A4-BE6E-5919C5C9C5ED}"/>
              </a:ext>
            </a:extLst>
          </p:cNvPr>
          <p:cNvCxnSpPr/>
          <p:nvPr/>
        </p:nvCxnSpPr>
        <p:spPr>
          <a:xfrm>
            <a:off x="986319" y="5250094"/>
            <a:ext cx="144362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649F7EE3-AA45-400C-A045-1A755049159C}"/>
              </a:ext>
            </a:extLst>
          </p:cNvPr>
          <p:cNvCxnSpPr>
            <a:cxnSpLocks/>
          </p:cNvCxnSpPr>
          <p:nvPr/>
        </p:nvCxnSpPr>
        <p:spPr>
          <a:xfrm rot="-5400000">
            <a:off x="459716" y="4847689"/>
            <a:ext cx="144362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3CC2717A-C06C-477A-AB8F-9D7A90EBDA9A}"/>
                  </a:ext>
                </a:extLst>
              </p:cNvPr>
              <p:cNvSpPr txBox="1"/>
              <p:nvPr/>
            </p:nvSpPr>
            <p:spPr>
              <a:xfrm>
                <a:off x="2155165" y="5200170"/>
                <a:ext cx="5495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zh-CN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3CC2717A-C06C-477A-AB8F-9D7A90EBDA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5" y="5200170"/>
                <a:ext cx="54955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BBFEA350-DD82-412B-8984-0107CE9F7BFD}"/>
                  </a:ext>
                </a:extLst>
              </p:cNvPr>
              <p:cNvSpPr txBox="1"/>
              <p:nvPr/>
            </p:nvSpPr>
            <p:spPr>
              <a:xfrm>
                <a:off x="741680" y="3885441"/>
                <a:ext cx="5495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zh-CN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BBFEA350-DD82-412B-8984-0107CE9F7B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80" y="3885441"/>
                <a:ext cx="549558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椭圆 12">
            <a:extLst>
              <a:ext uri="{FF2B5EF4-FFF2-40B4-BE49-F238E27FC236}">
                <a16:creationId xmlns:a16="http://schemas.microsoft.com/office/drawing/2014/main" id="{37BD2D19-BC5B-454F-B006-1E7459D3E2BF}"/>
              </a:ext>
            </a:extLst>
          </p:cNvPr>
          <p:cNvSpPr/>
          <p:nvPr/>
        </p:nvSpPr>
        <p:spPr>
          <a:xfrm>
            <a:off x="5188450" y="434596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917D620F-A47C-4F47-BAC1-77D4989347C7}"/>
                  </a:ext>
                </a:extLst>
              </p:cNvPr>
              <p:cNvSpPr txBox="1"/>
              <p:nvPr/>
            </p:nvSpPr>
            <p:spPr>
              <a:xfrm>
                <a:off x="4826282" y="4453969"/>
                <a:ext cx="10993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zh-CN" altLang="en-US" sz="2400" b="1" dirty="0"/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917D620F-A47C-4F47-BAC1-77D4989347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282" y="4453969"/>
                <a:ext cx="1099335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C93FF013-B085-4334-9160-9D90A9E3E19E}"/>
              </a:ext>
            </a:extLst>
          </p:cNvPr>
          <p:cNvCxnSpPr>
            <a:cxnSpLocks/>
          </p:cNvCxnSpPr>
          <p:nvPr/>
        </p:nvCxnSpPr>
        <p:spPr>
          <a:xfrm flipV="1">
            <a:off x="5244084" y="3380317"/>
            <a:ext cx="0" cy="95083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2A6D35ED-E6C0-489B-B7B9-6CF2992384E9}"/>
              </a:ext>
            </a:extLst>
          </p:cNvPr>
          <p:cNvCxnSpPr>
            <a:cxnSpLocks/>
          </p:cNvCxnSpPr>
          <p:nvPr/>
        </p:nvCxnSpPr>
        <p:spPr>
          <a:xfrm>
            <a:off x="5296450" y="4431188"/>
            <a:ext cx="2596600" cy="2278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椭圆 22">
            <a:extLst>
              <a:ext uri="{FF2B5EF4-FFF2-40B4-BE49-F238E27FC236}">
                <a16:creationId xmlns:a16="http://schemas.microsoft.com/office/drawing/2014/main" id="{979AEEE0-AE6A-42B6-8766-20B5F9B9E893}"/>
              </a:ext>
            </a:extLst>
          </p:cNvPr>
          <p:cNvSpPr/>
          <p:nvPr/>
        </p:nvSpPr>
        <p:spPr>
          <a:xfrm>
            <a:off x="5141735" y="3342640"/>
            <a:ext cx="201430" cy="10033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79425C60-553D-4D7D-A76C-12F1AAEEAF2E}"/>
              </a:ext>
            </a:extLst>
          </p:cNvPr>
          <p:cNvCxnSpPr>
            <a:cxnSpLocks/>
          </p:cNvCxnSpPr>
          <p:nvPr/>
        </p:nvCxnSpPr>
        <p:spPr>
          <a:xfrm>
            <a:off x="7073007" y="4086775"/>
            <a:ext cx="39036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70488767-37DF-41FB-87D0-5653F093F9DC}"/>
              </a:ext>
            </a:extLst>
          </p:cNvPr>
          <p:cNvCxnSpPr>
            <a:cxnSpLocks/>
          </p:cNvCxnSpPr>
          <p:nvPr/>
        </p:nvCxnSpPr>
        <p:spPr>
          <a:xfrm flipV="1">
            <a:off x="7017769" y="3141133"/>
            <a:ext cx="0" cy="9361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椭圆 25">
            <a:extLst>
              <a:ext uri="{FF2B5EF4-FFF2-40B4-BE49-F238E27FC236}">
                <a16:creationId xmlns:a16="http://schemas.microsoft.com/office/drawing/2014/main" id="{72F59417-7F76-4093-ADB3-EBFF66FDB4DE}"/>
              </a:ext>
            </a:extLst>
          </p:cNvPr>
          <p:cNvSpPr/>
          <p:nvPr/>
        </p:nvSpPr>
        <p:spPr>
          <a:xfrm>
            <a:off x="6917053" y="3077028"/>
            <a:ext cx="201430" cy="10033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F87997B9-B90D-4417-AF78-42375C343ABE}"/>
              </a:ext>
            </a:extLst>
          </p:cNvPr>
          <p:cNvCxnSpPr/>
          <p:nvPr/>
        </p:nvCxnSpPr>
        <p:spPr>
          <a:xfrm>
            <a:off x="7017769" y="3168467"/>
            <a:ext cx="403264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A4931D19-5B6B-4328-960E-763567EBB555}"/>
              </a:ext>
            </a:extLst>
          </p:cNvPr>
          <p:cNvCxnSpPr>
            <a:cxnSpLocks/>
          </p:cNvCxnSpPr>
          <p:nvPr/>
        </p:nvCxnSpPr>
        <p:spPr>
          <a:xfrm>
            <a:off x="7429500" y="3168467"/>
            <a:ext cx="0" cy="957409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>
            <a:extLst>
              <a:ext uri="{FF2B5EF4-FFF2-40B4-BE49-F238E27FC236}">
                <a16:creationId xmlns:a16="http://schemas.microsoft.com/office/drawing/2014/main" id="{44ADF439-BF7B-4722-BB55-5A9F9120D0E9}"/>
              </a:ext>
            </a:extLst>
          </p:cNvPr>
          <p:cNvSpPr/>
          <p:nvPr/>
        </p:nvSpPr>
        <p:spPr>
          <a:xfrm>
            <a:off x="3966250" y="5033952"/>
            <a:ext cx="42594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i="0" dirty="0">
                <a:effectLst/>
              </a:rPr>
              <a:t>The final direction of movement</a:t>
            </a:r>
            <a:endParaRPr lang="zh-CN" altLang="en-US" sz="2400" dirty="0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226A89BF-D479-4F84-ADD5-4F64D6D96A4F}"/>
              </a:ext>
            </a:extLst>
          </p:cNvPr>
          <p:cNvSpPr/>
          <p:nvPr/>
        </p:nvSpPr>
        <p:spPr>
          <a:xfrm>
            <a:off x="3196030" y="5787803"/>
            <a:ext cx="60035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0" i="0" dirty="0">
                <a:effectLst/>
              </a:rPr>
              <a:t>The direction of the largest vector component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1A7AA618-D673-43E8-85B2-1C4637CB7538}"/>
                  </a:ext>
                </a:extLst>
              </p:cNvPr>
              <p:cNvSpPr txBox="1"/>
              <p:nvPr/>
            </p:nvSpPr>
            <p:spPr>
              <a:xfrm>
                <a:off x="5636859" y="5470697"/>
                <a:ext cx="29014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1A7AA618-D673-43E8-85B2-1C4637CB75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859" y="5470697"/>
                <a:ext cx="290144" cy="369332"/>
              </a:xfrm>
              <a:prstGeom prst="rect">
                <a:avLst/>
              </a:prstGeom>
              <a:blipFill>
                <a:blip r:embed="rId6"/>
                <a:stretch>
                  <a:fillRect l="-12766" r="-1276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622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36" grpId="0"/>
      <p:bldP spid="37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90B143A-D81A-4B60-B9A1-750EEDA409B5}"/>
              </a:ext>
            </a:extLst>
          </p:cNvPr>
          <p:cNvSpPr txBox="1"/>
          <p:nvPr/>
        </p:nvSpPr>
        <p:spPr>
          <a:xfrm>
            <a:off x="741680" y="574020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SparseFool</a:t>
            </a:r>
            <a:endParaRPr lang="zh-CN" altLang="en-US" sz="28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8625E7B-E2A6-4834-A3CF-E3FD2B9E4086}"/>
              </a:ext>
            </a:extLst>
          </p:cNvPr>
          <p:cNvSpPr txBox="1"/>
          <p:nvPr/>
        </p:nvSpPr>
        <p:spPr>
          <a:xfrm>
            <a:off x="898499" y="1304236"/>
            <a:ext cx="11565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If the boundary is not a line, but we know a point on the boundary (high dimensional)</a:t>
            </a:r>
            <a:endParaRPr lang="zh-CN" altLang="en-US" sz="24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2319402-40C7-4B20-AD40-24B6308A2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1751" y="1864439"/>
            <a:ext cx="4981575" cy="462915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A327C2B6-6296-43E7-AAAB-A910C6211CF6}"/>
              </a:ext>
            </a:extLst>
          </p:cNvPr>
          <p:cNvSpPr/>
          <p:nvPr/>
        </p:nvSpPr>
        <p:spPr>
          <a:xfrm>
            <a:off x="2157572" y="3873357"/>
            <a:ext cx="1623317" cy="503434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E3DDEE2-6975-4C59-AA75-0F9F295D2683}"/>
              </a:ext>
            </a:extLst>
          </p:cNvPr>
          <p:cNvSpPr txBox="1"/>
          <p:nvPr/>
        </p:nvSpPr>
        <p:spPr>
          <a:xfrm>
            <a:off x="7346022" y="2188396"/>
            <a:ext cx="389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find the largest component</a:t>
            </a:r>
            <a:endParaRPr lang="zh-CN" altLang="en-US" sz="2400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2B25854-1FFE-4746-882B-2AD7A119E811}"/>
              </a:ext>
            </a:extLst>
          </p:cNvPr>
          <p:cNvSpPr/>
          <p:nvPr/>
        </p:nvSpPr>
        <p:spPr>
          <a:xfrm>
            <a:off x="7346022" y="2198671"/>
            <a:ext cx="3976100" cy="503434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9EAC2CB-EC6B-4C5E-B4B5-410122B0861C}"/>
              </a:ext>
            </a:extLst>
          </p:cNvPr>
          <p:cNvSpPr/>
          <p:nvPr/>
        </p:nvSpPr>
        <p:spPr>
          <a:xfrm>
            <a:off x="2157572" y="4376790"/>
            <a:ext cx="3010329" cy="595901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BCB66ED-2C80-4406-9AEB-D9820E1CDCC1}"/>
              </a:ext>
            </a:extLst>
          </p:cNvPr>
          <p:cNvSpPr txBox="1"/>
          <p:nvPr/>
        </p:nvSpPr>
        <p:spPr>
          <a:xfrm>
            <a:off x="7346022" y="3072556"/>
            <a:ext cx="389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compute the perturbation</a:t>
            </a:r>
            <a:endParaRPr lang="zh-CN" altLang="en-US" sz="2400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8F9AD40-AF08-4C3A-83FC-06FEA0844A32}"/>
              </a:ext>
            </a:extLst>
          </p:cNvPr>
          <p:cNvSpPr/>
          <p:nvPr/>
        </p:nvSpPr>
        <p:spPr>
          <a:xfrm>
            <a:off x="7346022" y="3082831"/>
            <a:ext cx="3976100" cy="503434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21C5621-BA97-4A7B-9990-10A19026F37B}"/>
              </a:ext>
            </a:extLst>
          </p:cNvPr>
          <p:cNvSpPr/>
          <p:nvPr/>
        </p:nvSpPr>
        <p:spPr>
          <a:xfrm>
            <a:off x="2157571" y="4972691"/>
            <a:ext cx="2126753" cy="297952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C41D99C-C1ED-4203-8629-333A110335C4}"/>
              </a:ext>
            </a:extLst>
          </p:cNvPr>
          <p:cNvSpPr txBox="1"/>
          <p:nvPr/>
        </p:nvSpPr>
        <p:spPr>
          <a:xfrm>
            <a:off x="7346022" y="3956716"/>
            <a:ext cx="38939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/>
              <a:t>readjust the values of the updated point that are out of bounds</a:t>
            </a:r>
            <a:endParaRPr lang="zh-CN" altLang="en-US" sz="2000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769E193-E1B0-415A-A5AF-D3BEA454EAA7}"/>
              </a:ext>
            </a:extLst>
          </p:cNvPr>
          <p:cNvSpPr/>
          <p:nvPr/>
        </p:nvSpPr>
        <p:spPr>
          <a:xfrm>
            <a:off x="7346022" y="3966990"/>
            <a:ext cx="3976100" cy="707885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C09B1417-1EF3-44DA-8868-E19B88042588}"/>
                  </a:ext>
                </a:extLst>
              </p:cNvPr>
              <p:cNvSpPr txBox="1"/>
              <p:nvPr/>
            </p:nvSpPr>
            <p:spPr>
              <a:xfrm>
                <a:off x="6729573" y="4921612"/>
                <a:ext cx="520899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/>
                  <a:t>Eg.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0,255</m:t>
                        </m:r>
                      </m:e>
                    </m:d>
                  </m:oMath>
                </a14:m>
                <a:r>
                  <a:rPr lang="zh-CN" altLang="en-US" sz="2000" dirty="0"/>
                  <a:t> </a:t>
                </a:r>
                <a:r>
                  <a:rPr lang="en-US" altLang="zh-CN" sz="2000" dirty="0"/>
                  <a:t>(bound)    268 (updated point value)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C09B1417-1EF3-44DA-8868-E19B880425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9573" y="4921612"/>
                <a:ext cx="5208997" cy="400110"/>
              </a:xfrm>
              <a:prstGeom prst="rect">
                <a:avLst/>
              </a:prstGeom>
              <a:blipFill>
                <a:blip r:embed="rId3"/>
                <a:stretch>
                  <a:fillRect l="-1288" t="-7576" b="-257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矩形 16">
            <a:extLst>
              <a:ext uri="{FF2B5EF4-FFF2-40B4-BE49-F238E27FC236}">
                <a16:creationId xmlns:a16="http://schemas.microsoft.com/office/drawing/2014/main" id="{CA83DCB0-3606-406E-96D5-5F35BBAE082C}"/>
              </a:ext>
            </a:extLst>
          </p:cNvPr>
          <p:cNvSpPr/>
          <p:nvPr/>
        </p:nvSpPr>
        <p:spPr>
          <a:xfrm>
            <a:off x="8959065" y="4921612"/>
            <a:ext cx="585627" cy="40011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箭头: 下 17">
            <a:extLst>
              <a:ext uri="{FF2B5EF4-FFF2-40B4-BE49-F238E27FC236}">
                <a16:creationId xmlns:a16="http://schemas.microsoft.com/office/drawing/2014/main" id="{6C89ED82-9F38-4924-98E7-60DC10CB1BB0}"/>
              </a:ext>
            </a:extLst>
          </p:cNvPr>
          <p:cNvSpPr/>
          <p:nvPr/>
        </p:nvSpPr>
        <p:spPr>
          <a:xfrm>
            <a:off x="9226193" y="5414481"/>
            <a:ext cx="133564" cy="246580"/>
          </a:xfrm>
          <a:prstGeom prst="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38D6D89-4531-44F8-AA23-2EE5BF6D5C69}"/>
              </a:ext>
            </a:extLst>
          </p:cNvPr>
          <p:cNvSpPr txBox="1"/>
          <p:nvPr/>
        </p:nvSpPr>
        <p:spPr>
          <a:xfrm>
            <a:off x="8938517" y="5661061"/>
            <a:ext cx="729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/>
              <a:t>255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1267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/>
      <p:bldP spid="8" grpId="1"/>
      <p:bldP spid="9" grpId="0" animBg="1"/>
      <p:bldP spid="9" grpId="1" animBg="1"/>
      <p:bldP spid="10" grpId="0" animBg="1"/>
      <p:bldP spid="10" grpId="1" animBg="1"/>
      <p:bldP spid="11" grpId="0"/>
      <p:bldP spid="11" grpId="1"/>
      <p:bldP spid="12" grpId="0" animBg="1"/>
      <p:bldP spid="12" grpId="1" animBg="1"/>
      <p:bldP spid="13" grpId="0" animBg="1"/>
      <p:bldP spid="14" grpId="0"/>
      <p:bldP spid="15" grpId="0" animBg="1"/>
      <p:bldP spid="16" grpId="0"/>
      <p:bldP spid="17" grpId="0" animBg="1"/>
      <p:bldP spid="18" grpId="0" animBg="1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CFC9433-91B1-4E32-A029-D11294D6B117}"/>
              </a:ext>
            </a:extLst>
          </p:cNvPr>
          <p:cNvSpPr txBox="1"/>
          <p:nvPr/>
        </p:nvSpPr>
        <p:spPr>
          <a:xfrm>
            <a:off x="741680" y="574020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SparseFool</a:t>
            </a:r>
            <a:endParaRPr lang="zh-CN" altLang="en-US" sz="28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EEAE11A-3432-488D-88D0-FDA8EF3F0247}"/>
              </a:ext>
            </a:extLst>
          </p:cNvPr>
          <p:cNvSpPr txBox="1"/>
          <p:nvPr/>
        </p:nvSpPr>
        <p:spPr>
          <a:xfrm>
            <a:off x="1181528" y="1304236"/>
            <a:ext cx="10032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If the boundary is not a line, but we know a point on the boundary (2D)</a:t>
            </a:r>
            <a:endParaRPr lang="zh-CN" altLang="en-US" sz="24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90AD7BE2-8566-448D-94CE-AA8D7DDC8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944" y="2168460"/>
            <a:ext cx="6413830" cy="2521080"/>
          </a:xfrm>
          <a:prstGeom prst="rect">
            <a:avLst/>
          </a:prstGeom>
        </p:spPr>
      </p:pic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51B4E569-273B-45A4-BE6E-5919C5C9C5ED}"/>
              </a:ext>
            </a:extLst>
          </p:cNvPr>
          <p:cNvCxnSpPr/>
          <p:nvPr/>
        </p:nvCxnSpPr>
        <p:spPr>
          <a:xfrm>
            <a:off x="986319" y="5250094"/>
            <a:ext cx="144362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649F7EE3-AA45-400C-A045-1A755049159C}"/>
              </a:ext>
            </a:extLst>
          </p:cNvPr>
          <p:cNvCxnSpPr>
            <a:cxnSpLocks/>
          </p:cNvCxnSpPr>
          <p:nvPr/>
        </p:nvCxnSpPr>
        <p:spPr>
          <a:xfrm rot="-5400000">
            <a:off x="459716" y="4847689"/>
            <a:ext cx="144362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3CC2717A-C06C-477A-AB8F-9D7A90EBDA9A}"/>
                  </a:ext>
                </a:extLst>
              </p:cNvPr>
              <p:cNvSpPr txBox="1"/>
              <p:nvPr/>
            </p:nvSpPr>
            <p:spPr>
              <a:xfrm>
                <a:off x="2155165" y="5200170"/>
                <a:ext cx="5495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zh-CN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3CC2717A-C06C-477A-AB8F-9D7A90EBDA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5" y="5200170"/>
                <a:ext cx="54955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BBFEA350-DD82-412B-8984-0107CE9F7BFD}"/>
                  </a:ext>
                </a:extLst>
              </p:cNvPr>
              <p:cNvSpPr txBox="1"/>
              <p:nvPr/>
            </p:nvSpPr>
            <p:spPr>
              <a:xfrm>
                <a:off x="741680" y="3885441"/>
                <a:ext cx="5495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zh-CN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BBFEA350-DD82-412B-8984-0107CE9F7B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80" y="3885441"/>
                <a:ext cx="549558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椭圆 12">
            <a:extLst>
              <a:ext uri="{FF2B5EF4-FFF2-40B4-BE49-F238E27FC236}">
                <a16:creationId xmlns:a16="http://schemas.microsoft.com/office/drawing/2014/main" id="{37BD2D19-BC5B-454F-B006-1E7459D3E2BF}"/>
              </a:ext>
            </a:extLst>
          </p:cNvPr>
          <p:cNvSpPr/>
          <p:nvPr/>
        </p:nvSpPr>
        <p:spPr>
          <a:xfrm>
            <a:off x="5188450" y="434596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917D620F-A47C-4F47-BAC1-77D4989347C7}"/>
                  </a:ext>
                </a:extLst>
              </p:cNvPr>
              <p:cNvSpPr txBox="1"/>
              <p:nvPr/>
            </p:nvSpPr>
            <p:spPr>
              <a:xfrm>
                <a:off x="4826282" y="4453969"/>
                <a:ext cx="10993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zh-CN" altLang="en-US" sz="2400" b="1" dirty="0"/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917D620F-A47C-4F47-BAC1-77D4989347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282" y="4453969"/>
                <a:ext cx="1099335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C93FF013-B085-4334-9160-9D90A9E3E19E}"/>
              </a:ext>
            </a:extLst>
          </p:cNvPr>
          <p:cNvCxnSpPr>
            <a:cxnSpLocks/>
          </p:cNvCxnSpPr>
          <p:nvPr/>
        </p:nvCxnSpPr>
        <p:spPr>
          <a:xfrm flipV="1">
            <a:off x="5244084" y="3380317"/>
            <a:ext cx="0" cy="95083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椭圆 22">
            <a:extLst>
              <a:ext uri="{FF2B5EF4-FFF2-40B4-BE49-F238E27FC236}">
                <a16:creationId xmlns:a16="http://schemas.microsoft.com/office/drawing/2014/main" id="{979AEEE0-AE6A-42B6-8766-20B5F9B9E893}"/>
              </a:ext>
            </a:extLst>
          </p:cNvPr>
          <p:cNvSpPr/>
          <p:nvPr/>
        </p:nvSpPr>
        <p:spPr>
          <a:xfrm>
            <a:off x="5141735" y="3342640"/>
            <a:ext cx="201430" cy="10033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79425C60-553D-4D7D-A76C-12F1AAEEAF2E}"/>
              </a:ext>
            </a:extLst>
          </p:cNvPr>
          <p:cNvCxnSpPr>
            <a:cxnSpLocks/>
          </p:cNvCxnSpPr>
          <p:nvPr/>
        </p:nvCxnSpPr>
        <p:spPr>
          <a:xfrm>
            <a:off x="7073007" y="4086775"/>
            <a:ext cx="39036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70488767-37DF-41FB-87D0-5653F093F9DC}"/>
              </a:ext>
            </a:extLst>
          </p:cNvPr>
          <p:cNvCxnSpPr>
            <a:cxnSpLocks/>
          </p:cNvCxnSpPr>
          <p:nvPr/>
        </p:nvCxnSpPr>
        <p:spPr>
          <a:xfrm flipV="1">
            <a:off x="7017769" y="3141133"/>
            <a:ext cx="0" cy="9361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椭圆 25">
            <a:extLst>
              <a:ext uri="{FF2B5EF4-FFF2-40B4-BE49-F238E27FC236}">
                <a16:creationId xmlns:a16="http://schemas.microsoft.com/office/drawing/2014/main" id="{72F59417-7F76-4093-ADB3-EBFF66FDB4DE}"/>
              </a:ext>
            </a:extLst>
          </p:cNvPr>
          <p:cNvSpPr/>
          <p:nvPr/>
        </p:nvSpPr>
        <p:spPr>
          <a:xfrm>
            <a:off x="6917053" y="3077028"/>
            <a:ext cx="201430" cy="10033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F87997B9-B90D-4417-AF78-42375C343ABE}"/>
              </a:ext>
            </a:extLst>
          </p:cNvPr>
          <p:cNvCxnSpPr/>
          <p:nvPr/>
        </p:nvCxnSpPr>
        <p:spPr>
          <a:xfrm>
            <a:off x="7017769" y="3168467"/>
            <a:ext cx="403264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A4931D19-5B6B-4328-960E-763567EBB555}"/>
              </a:ext>
            </a:extLst>
          </p:cNvPr>
          <p:cNvCxnSpPr>
            <a:cxnSpLocks/>
          </p:cNvCxnSpPr>
          <p:nvPr/>
        </p:nvCxnSpPr>
        <p:spPr>
          <a:xfrm>
            <a:off x="7429500" y="3168467"/>
            <a:ext cx="0" cy="957409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905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47D2CC6E-7B04-4CCF-859C-3516D539C9D6}"/>
              </a:ext>
            </a:extLst>
          </p:cNvPr>
          <p:cNvSpPr txBox="1"/>
          <p:nvPr/>
        </p:nvSpPr>
        <p:spPr>
          <a:xfrm>
            <a:off x="741680" y="574020"/>
            <a:ext cx="415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SparseFool</a:t>
            </a:r>
            <a:endParaRPr lang="zh-CN" altLang="en-US" sz="2800" dirty="0"/>
          </a:p>
        </p:txBody>
      </p:sp>
      <p:sp>
        <p:nvSpPr>
          <p:cNvPr id="7" name="任意多边形: 形状 6">
            <a:extLst>
              <a:ext uri="{FF2B5EF4-FFF2-40B4-BE49-F238E27FC236}">
                <a16:creationId xmlns:a16="http://schemas.microsoft.com/office/drawing/2014/main" id="{DD2BE223-0E7A-4351-B4F4-14AD034E332C}"/>
              </a:ext>
            </a:extLst>
          </p:cNvPr>
          <p:cNvSpPr/>
          <p:nvPr/>
        </p:nvSpPr>
        <p:spPr>
          <a:xfrm>
            <a:off x="1064904" y="1838334"/>
            <a:ext cx="5518776" cy="2396782"/>
          </a:xfrm>
          <a:custGeom>
            <a:avLst/>
            <a:gdLst>
              <a:gd name="connsiteX0" fmla="*/ 0 w 4321743"/>
              <a:gd name="connsiteY0" fmla="*/ 90 h 1925143"/>
              <a:gd name="connsiteX1" fmla="*/ 1636294 w 4321743"/>
              <a:gd name="connsiteY1" fmla="*/ 250347 h 1925143"/>
              <a:gd name="connsiteX2" fmla="*/ 2829827 w 4321743"/>
              <a:gd name="connsiteY2" fmla="*/ 1511257 h 1925143"/>
              <a:gd name="connsiteX3" fmla="*/ 4321743 w 4321743"/>
              <a:gd name="connsiteY3" fmla="*/ 1925143 h 1925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21743" h="1925143">
                <a:moveTo>
                  <a:pt x="0" y="90"/>
                </a:moveTo>
                <a:cubicBezTo>
                  <a:pt x="582328" y="-712"/>
                  <a:pt x="1164656" y="-1514"/>
                  <a:pt x="1636294" y="250347"/>
                </a:cubicBezTo>
                <a:cubicBezTo>
                  <a:pt x="2107932" y="502208"/>
                  <a:pt x="2382252" y="1232124"/>
                  <a:pt x="2829827" y="1511257"/>
                </a:cubicBezTo>
                <a:cubicBezTo>
                  <a:pt x="3277402" y="1790390"/>
                  <a:pt x="3799572" y="1857766"/>
                  <a:pt x="4321743" y="1925143"/>
                </a:cubicBez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B44E72D8-894E-4795-9EAC-42ED6B98A715}"/>
              </a:ext>
            </a:extLst>
          </p:cNvPr>
          <p:cNvSpPr/>
          <p:nvPr/>
        </p:nvSpPr>
        <p:spPr>
          <a:xfrm>
            <a:off x="3677284" y="453494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1D878A49-3BEA-47AB-A563-0C2A107216E7}"/>
                  </a:ext>
                </a:extLst>
              </p:cNvPr>
              <p:cNvSpPr txBox="1"/>
              <p:nvPr/>
            </p:nvSpPr>
            <p:spPr>
              <a:xfrm>
                <a:off x="3609907" y="4642943"/>
                <a:ext cx="750337" cy="476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zh-CN" altLang="en-US" sz="2400" b="1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1D878A49-3BEA-47AB-A563-0C2A107216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907" y="4642943"/>
                <a:ext cx="750337" cy="4769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椭圆 9">
            <a:extLst>
              <a:ext uri="{FF2B5EF4-FFF2-40B4-BE49-F238E27FC236}">
                <a16:creationId xmlns:a16="http://schemas.microsoft.com/office/drawing/2014/main" id="{A229D5EA-EC87-4B64-B20F-4DE10B4EEBF2}"/>
              </a:ext>
            </a:extLst>
          </p:cNvPr>
          <p:cNvSpPr/>
          <p:nvPr/>
        </p:nvSpPr>
        <p:spPr>
          <a:xfrm>
            <a:off x="4897120" y="3821069"/>
            <a:ext cx="108000" cy="108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5EC5DD12-CCE3-446B-A82A-46A34EB468EB}"/>
                  </a:ext>
                </a:extLst>
              </p:cNvPr>
              <p:cNvSpPr txBox="1"/>
              <p:nvPr/>
            </p:nvSpPr>
            <p:spPr>
              <a:xfrm>
                <a:off x="5005120" y="3365581"/>
                <a:ext cx="750337" cy="5634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  <m:sup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</m:oMath>
                  </m:oMathPara>
                </a14:m>
                <a:endParaRPr lang="zh-CN" altLang="en-US" sz="2400" b="1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5EC5DD12-CCE3-446B-A82A-46A34EB46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5120" y="3365581"/>
                <a:ext cx="750337" cy="5634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DD13C0E1-062A-462C-B95A-A942BE21817C}"/>
              </a:ext>
            </a:extLst>
          </p:cNvPr>
          <p:cNvCxnSpPr>
            <a:cxnSpLocks/>
            <a:stCxn id="8" idx="6"/>
            <a:endCxn id="10" idx="3"/>
          </p:cNvCxnSpPr>
          <p:nvPr/>
        </p:nvCxnSpPr>
        <p:spPr>
          <a:xfrm flipV="1">
            <a:off x="3785284" y="3913253"/>
            <a:ext cx="1127652" cy="675690"/>
          </a:xfrm>
          <a:prstGeom prst="straightConnector1">
            <a:avLst/>
          </a:prstGeom>
          <a:ln w="254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0B74CE8D-9876-453A-AB5D-57BC8FA3C257}"/>
              </a:ext>
            </a:extLst>
          </p:cNvPr>
          <p:cNvCxnSpPr>
            <a:cxnSpLocks/>
          </p:cNvCxnSpPr>
          <p:nvPr/>
        </p:nvCxnSpPr>
        <p:spPr>
          <a:xfrm>
            <a:off x="1270000" y="2142067"/>
            <a:ext cx="5621237" cy="26670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椭圆 18">
            <a:extLst>
              <a:ext uri="{FF2B5EF4-FFF2-40B4-BE49-F238E27FC236}">
                <a16:creationId xmlns:a16="http://schemas.microsoft.com/office/drawing/2014/main" id="{92071D79-1B63-4E6E-A844-12F02701554F}"/>
              </a:ext>
            </a:extLst>
          </p:cNvPr>
          <p:cNvSpPr/>
          <p:nvPr/>
        </p:nvSpPr>
        <p:spPr>
          <a:xfrm>
            <a:off x="3604555" y="323130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0F8192A9-37B0-49F3-9E48-B6722069DDF2}"/>
                  </a:ext>
                </a:extLst>
              </p:cNvPr>
              <p:cNvSpPr txBox="1"/>
              <p:nvPr/>
            </p:nvSpPr>
            <p:spPr>
              <a:xfrm>
                <a:off x="2740828" y="3242371"/>
                <a:ext cx="750337" cy="476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zh-CN" altLang="en-US" sz="2400" b="1" dirty="0"/>
              </a:p>
            </p:txBody>
          </p:sp>
        </mc:Choice>
        <mc:Fallback xmlns="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0F8192A9-37B0-49F3-9E48-B6722069DD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0828" y="3242371"/>
                <a:ext cx="750337" cy="4769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FFA70CB9-23AA-43DB-8E5C-5B00D4AD4EB1}"/>
              </a:ext>
            </a:extLst>
          </p:cNvPr>
          <p:cNvCxnSpPr>
            <a:cxnSpLocks/>
          </p:cNvCxnSpPr>
          <p:nvPr/>
        </p:nvCxnSpPr>
        <p:spPr>
          <a:xfrm flipH="1" flipV="1">
            <a:off x="3666100" y="3397944"/>
            <a:ext cx="54000" cy="1089235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椭圆 23">
            <a:extLst>
              <a:ext uri="{FF2B5EF4-FFF2-40B4-BE49-F238E27FC236}">
                <a16:creationId xmlns:a16="http://schemas.microsoft.com/office/drawing/2014/main" id="{5B617CAA-BDBE-49D7-9835-124428CE1EFC}"/>
              </a:ext>
            </a:extLst>
          </p:cNvPr>
          <p:cNvSpPr/>
          <p:nvPr/>
        </p:nvSpPr>
        <p:spPr>
          <a:xfrm>
            <a:off x="3355160" y="2275476"/>
            <a:ext cx="108000" cy="108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0460B3A8-814E-454F-A3AE-897B57F2FE38}"/>
                  </a:ext>
                </a:extLst>
              </p:cNvPr>
              <p:cNvSpPr txBox="1"/>
              <p:nvPr/>
            </p:nvSpPr>
            <p:spPr>
              <a:xfrm>
                <a:off x="3366635" y="1904731"/>
                <a:ext cx="750337" cy="5634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  <m:sup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</m:oMath>
                  </m:oMathPara>
                </a14:m>
                <a:endParaRPr lang="zh-CN" altLang="en-US" sz="2400" b="1" dirty="0"/>
              </a:p>
            </p:txBody>
          </p:sp>
        </mc:Choice>
        <mc:Fallback xmlns=""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0460B3A8-814E-454F-A3AE-897B57F2FE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635" y="1904731"/>
                <a:ext cx="750337" cy="5634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E638AC9F-C115-4DD9-95F1-916D52C51844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2362200" y="1397067"/>
            <a:ext cx="2642920" cy="2250258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3E65365A-0EEC-406C-8E99-7DA5AB57BB1C}"/>
              </a:ext>
            </a:extLst>
          </p:cNvPr>
          <p:cNvCxnSpPr>
            <a:cxnSpLocks/>
            <a:stCxn id="19" idx="0"/>
          </p:cNvCxnSpPr>
          <p:nvPr/>
        </p:nvCxnSpPr>
        <p:spPr>
          <a:xfrm flipH="1" flipV="1">
            <a:off x="3423163" y="2383476"/>
            <a:ext cx="235392" cy="847826"/>
          </a:xfrm>
          <a:prstGeom prst="straightConnector1">
            <a:avLst/>
          </a:prstGeom>
          <a:ln w="254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椭圆 34">
            <a:extLst>
              <a:ext uri="{FF2B5EF4-FFF2-40B4-BE49-F238E27FC236}">
                <a16:creationId xmlns:a16="http://schemas.microsoft.com/office/drawing/2014/main" id="{C2E6443D-AFB2-4102-95CF-B96161F10EA5}"/>
              </a:ext>
            </a:extLst>
          </p:cNvPr>
          <p:cNvSpPr/>
          <p:nvPr/>
        </p:nvSpPr>
        <p:spPr>
          <a:xfrm>
            <a:off x="4068105" y="282186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文本框 35">
                <a:extLst>
                  <a:ext uri="{FF2B5EF4-FFF2-40B4-BE49-F238E27FC236}">
                    <a16:creationId xmlns:a16="http://schemas.microsoft.com/office/drawing/2014/main" id="{B7514407-E582-4501-AF3C-94AD760F8771}"/>
                  </a:ext>
                </a:extLst>
              </p:cNvPr>
              <p:cNvSpPr txBox="1"/>
              <p:nvPr/>
            </p:nvSpPr>
            <p:spPr>
              <a:xfrm>
                <a:off x="4080618" y="2468219"/>
                <a:ext cx="750337" cy="476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zh-CN" altLang="en-US" sz="2400" b="1" dirty="0"/>
              </a:p>
            </p:txBody>
          </p:sp>
        </mc:Choice>
        <mc:Fallback xmlns="">
          <p:sp>
            <p:nvSpPr>
              <p:cNvPr id="36" name="文本框 35">
                <a:extLst>
                  <a:ext uri="{FF2B5EF4-FFF2-40B4-BE49-F238E27FC236}">
                    <a16:creationId xmlns:a16="http://schemas.microsoft.com/office/drawing/2014/main" id="{B7514407-E582-4501-AF3C-94AD760F8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618" y="2468219"/>
                <a:ext cx="750337" cy="4769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DAEEB97E-9374-4F6D-9106-099C4C44616D}"/>
              </a:ext>
            </a:extLst>
          </p:cNvPr>
          <p:cNvCxnSpPr>
            <a:cxnSpLocks/>
            <a:stCxn id="19" idx="7"/>
          </p:cNvCxnSpPr>
          <p:nvPr/>
        </p:nvCxnSpPr>
        <p:spPr>
          <a:xfrm flipV="1">
            <a:off x="3696739" y="2875869"/>
            <a:ext cx="392244" cy="371249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>
            <a:extLst>
              <a:ext uri="{FF2B5EF4-FFF2-40B4-BE49-F238E27FC236}">
                <a16:creationId xmlns:a16="http://schemas.microsoft.com/office/drawing/2014/main" id="{7571D475-2058-4AEB-8B9B-A34E2A8C88ED}"/>
              </a:ext>
            </a:extLst>
          </p:cNvPr>
          <p:cNvSpPr txBox="1"/>
          <p:nvPr/>
        </p:nvSpPr>
        <p:spPr>
          <a:xfrm>
            <a:off x="6302416" y="1355438"/>
            <a:ext cx="5337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How to get the point on the boundary?</a:t>
            </a:r>
            <a:endParaRPr lang="zh-CN" altLang="en-US" sz="2400" dirty="0"/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776669A5-4F96-440C-AB68-1F177421D836}"/>
              </a:ext>
            </a:extLst>
          </p:cNvPr>
          <p:cNvSpPr txBox="1"/>
          <p:nvPr/>
        </p:nvSpPr>
        <p:spPr>
          <a:xfrm>
            <a:off x="6640208" y="1955642"/>
            <a:ext cx="4397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C00000"/>
                </a:solidFill>
              </a:rPr>
              <a:t>DeepFool can find it !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pic>
        <p:nvPicPr>
          <p:cNvPr id="42" name="图片 41">
            <a:extLst>
              <a:ext uri="{FF2B5EF4-FFF2-40B4-BE49-F238E27FC236}">
                <a16:creationId xmlns:a16="http://schemas.microsoft.com/office/drawing/2014/main" id="{BA3DFFA7-F53E-42AA-812F-E30F5F945B3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91064" y="2655740"/>
            <a:ext cx="3819635" cy="1151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89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9" grpId="0" animBg="1"/>
      <p:bldP spid="20" grpId="0"/>
      <p:bldP spid="24" grpId="0" animBg="1"/>
      <p:bldP spid="25" grpId="0"/>
      <p:bldP spid="35" grpId="0" animBg="1"/>
      <p:bldP spid="36" grpId="0"/>
      <p:bldP spid="40" grpId="0"/>
      <p:bldP spid="41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479</Words>
  <Application>Microsoft Office PowerPoint</Application>
  <PresentationFormat>宽屏</PresentationFormat>
  <Paragraphs>89</Paragraphs>
  <Slides>16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2" baseType="lpstr">
      <vt:lpstr>等线</vt:lpstr>
      <vt:lpstr>华文楷体</vt:lpstr>
      <vt:lpstr>Arial</vt:lpstr>
      <vt:lpstr>Cambria Math</vt:lpstr>
      <vt:lpstr>Corbel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刘 俣伽</dc:creator>
  <cp:lastModifiedBy>刘 俣伽</cp:lastModifiedBy>
  <cp:revision>63</cp:revision>
  <dcterms:created xsi:type="dcterms:W3CDTF">2019-09-26T01:37:11Z</dcterms:created>
  <dcterms:modified xsi:type="dcterms:W3CDTF">2019-09-26T15:15:28Z</dcterms:modified>
</cp:coreProperties>
</file>